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6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14/12/66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98177007-73D2-4EEA-A5BC-904FBD8E5947}"/>
              </a:ext>
            </a:extLst>
          </p:cNvPr>
          <p:cNvSpPr/>
          <p:nvPr/>
        </p:nvSpPr>
        <p:spPr>
          <a:xfrm>
            <a:off x="675024" y="268634"/>
            <a:ext cx="11110519" cy="91717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ประเด็น 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แผนงานการพัฒนาระบบริการ (</a:t>
            </a:r>
            <a:r>
              <a:rPr lang="en-US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Service Plan</a:t>
            </a:r>
            <a:r>
              <a:rPr lang="th-TH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สาขาทารกแรกเกิด</a:t>
            </a:r>
            <a:r>
              <a:rPr lang="en-US" sz="20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2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992777" y="1259835"/>
            <a:ext cx="11044188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ts val="1700"/>
              </a:lnSpc>
              <a:defRPr/>
            </a:pPr>
            <a:endParaRPr lang="th-TH" sz="1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ts val="1700"/>
              </a:lnSpc>
              <a:defRPr/>
            </a:pP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อัตราตายทารกแรกเกิด ≤ 28 วัน</a:t>
            </a:r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(3.6:1000 </a:t>
            </a: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การเกิดมีชีพ)</a:t>
            </a:r>
            <a:endParaRPr lang="th-TH" sz="1400" b="1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ts val="1700"/>
              </a:lnSpc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65940"/>
              </p:ext>
            </p:extLst>
          </p:nvPr>
        </p:nvGraphicFramePr>
        <p:xfrm>
          <a:off x="938706" y="2620377"/>
          <a:ext cx="11044188" cy="709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1396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368139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681396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</a:tblGrid>
              <a:tr h="709677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500"/>
                        </a:lnSpc>
                        <a:buNone/>
                      </a:pPr>
                      <a:r>
                        <a:rPr lang="en-US" sz="20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: </a:t>
                      </a:r>
                      <a:r>
                        <a:rPr lang="th-TH" sz="20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สร้างการมีส่วนร่วมเครือข่ายในการส่งเสริมการตั้งครรภ์ที่มีคุณภาพ/คัดกรองทารกแรกเกิด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พัฒนาคุณภาพมาตรฐานการบริการทารกแรกเกิด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พัฒนาระบบฐานข้อมูล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85341"/>
              </p:ext>
            </p:extLst>
          </p:nvPr>
        </p:nvGraphicFramePr>
        <p:xfrm>
          <a:off x="953629" y="5575020"/>
          <a:ext cx="11044188" cy="1222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1354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2650740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2761047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  <a:gridCol w="2761047">
                  <a:extLst>
                    <a:ext uri="{9D8B030D-6E8A-4147-A177-3AD203B41FA5}">
                      <a16:colId xmlns:a16="http://schemas.microsoft.com/office/drawing/2014/main" val="2588709083"/>
                    </a:ext>
                  </a:extLst>
                </a:gridCol>
              </a:tblGrid>
              <a:tr h="12223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 err="1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ไตรมาส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 1 (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3 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เดือน)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อัตราตายทารกแรกเกิด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น้อยกว่า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3.6:1000 </a:t>
                      </a:r>
                      <a:r>
                        <a:rPr lang="th-TH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การเกิดมีชีพ) 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 err="1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ไตรมาส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 2 (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6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 เดือน)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อัตราตายทารกแรกเกิด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น้อยกว่า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3.6:1000 </a:t>
                      </a:r>
                      <a:r>
                        <a:rPr lang="th-TH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การเกิดมีชีพ)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 err="1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ไตรมาส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 3 (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9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 เดือน)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อัตราตายทารกแรกเกิด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น้อยกว่า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3.6:1000 </a:t>
                      </a:r>
                      <a:r>
                        <a:rPr lang="th-TH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การเกิดมีชีพ)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h-TH" sz="1800" b="1" dirty="0" err="1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ไตรมาส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 4 (1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2  </a:t>
                      </a:r>
                      <a:r>
                        <a:rPr lang="th-TH" sz="1800" b="1" dirty="0">
                          <a:solidFill>
                            <a:schemeClr val="tx1"/>
                          </a:solidFill>
                          <a:effectLst/>
                          <a:latin typeface="TH SarabunPSK" pitchFamily="34" charset="-34"/>
                          <a:ea typeface="Times New Roman"/>
                          <a:cs typeface="TH SarabunPSK" pitchFamily="34" charset="-34"/>
                        </a:rPr>
                        <a:t>เดือน)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อัตราตายทารกแรกเกิด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200" b="1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น้อยกว่า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3.6:1000 </a:t>
                      </a:r>
                      <a:r>
                        <a:rPr lang="th-TH" sz="1200" b="1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การเกิดมีชีพ)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H SarabunPSK" pitchFamily="34" charset="-34"/>
                        <a:ea typeface="Times New Roman"/>
                        <a:cs typeface="TH SarabunPSK" pitchFamily="34" charset="-34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4503" y="1949651"/>
            <a:ext cx="801240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27296" y="3398294"/>
            <a:ext cx="814841" cy="1313719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991413"/>
              </p:ext>
            </p:extLst>
          </p:nvPr>
        </p:nvGraphicFramePr>
        <p:xfrm>
          <a:off x="953629" y="3392641"/>
          <a:ext cx="11044188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1396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3681396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681396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</a:tblGrid>
              <a:tr h="1347189">
                <a:tc>
                  <a:txBody>
                    <a:bodyPr/>
                    <a:lstStyle/>
                    <a:p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ขับเคลื่อนการดำเนินงานผ่าน สาขา 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MCH </a:t>
                      </a:r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ในประเด็น </a:t>
                      </a:r>
                    </a:p>
                    <a:p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การคัดกรอง</a:t>
                      </a:r>
                    </a:p>
                    <a:p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การส่งเสริมการตั้งครรภ์ที่มีคุณภาพ</a:t>
                      </a:r>
                    </a:p>
                    <a:p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พัฒนาระบบ 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ANC LR </a:t>
                      </a:r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ที่มีคุณภาพ</a:t>
                      </a:r>
                      <a:endParaRPr lang="en-US" sz="1400" b="1" i="0" u="none" strike="noStrike" kern="1200" baseline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-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การป้องกันการคลอดก่อนกำหนด ลดปัจจัยเสี่ยงของหญิงตั้งครรภ์</a:t>
                      </a:r>
                      <a:endParaRPr lang="en-US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 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ส่งเสริมการคัดกรองทารกแรกเกิด </a:t>
                      </a:r>
                    </a:p>
                    <a:p>
                      <a:endParaRPr lang="th-TH" sz="11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r>
                        <a:rPr lang="th-TH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พัฒนาการส่งต่อ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intrauterine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transfer</a:t>
                      </a:r>
                      <a:endParaRPr lang="th-TH" sz="1200" baseline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พัฒนาศักยภาพบุคลากรด้านทักษะการดูแลทารกแรกคลอด(</a:t>
                      </a:r>
                      <a:r>
                        <a:rPr lang="th-TH" sz="1200" b="0" kern="12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อบรม 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NCPR +STABLE)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3.</a:t>
                      </a:r>
                      <a:r>
                        <a:rPr lang="th-TH" sz="1200" b="1" kern="12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พัฒนาศักยภาพการดูแลทารกป่วยทุกระดับสถานบริการ (</a:t>
                      </a:r>
                      <a:r>
                        <a:rPr lang="th-TH" sz="1200" b="0" kern="12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เครื่องมือ,บุคลากร</a:t>
                      </a:r>
                      <a:r>
                        <a:rPr lang="th-TH" sz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)</a:t>
                      </a:r>
                      <a:endParaRPr lang="th-TH" sz="1200" b="1" kern="1200" baseline="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4.</a:t>
                      </a:r>
                      <a:r>
                        <a:rPr lang="th-TH" sz="1200" b="1" kern="1200" baseline="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นิเทศ เยี่ยมเสริมพลัง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5.</a:t>
                      </a:r>
                      <a:r>
                        <a:rPr lang="th-TH" sz="1200" b="1" kern="1200" dirty="0">
                          <a:solidFill>
                            <a:schemeClr val="tx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พัฒนาระบบการส่งต่อและรับกลับเพื่อลดความแออัด</a:t>
                      </a:r>
                      <a:endParaRPr lang="th-TH" sz="12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1.  พัฒนาศักยภาพการรวบรวมข้อมูล  และการวิเคราะห์ข้อมูล </a:t>
                      </a:r>
                    </a:p>
                    <a:p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</a:t>
                      </a:r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 พัฒนาข้อมูลเพื่อการส่งต่อ/ดูแลต่อเนื่องและเชื่อมโยงข้อมูล 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COC </a:t>
                      </a:r>
                      <a:r>
                        <a:rPr lang="th-TH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และ</a:t>
                      </a:r>
                      <a:r>
                        <a:rPr lang="en-US" sz="1400" b="1" i="0" u="none" strike="noStrike" kern="1200" baseline="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LTC</a:t>
                      </a:r>
                      <a:endParaRPr lang="th-TH" sz="1400" b="0" i="0" u="none" strike="noStrike" kern="1200" baseline="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61D10DB0-538E-4292-9E18-3968FA568992}"/>
              </a:ext>
            </a:extLst>
          </p:cNvPr>
          <p:cNvSpPr/>
          <p:nvPr/>
        </p:nvSpPr>
        <p:spPr>
          <a:xfrm>
            <a:off x="40943" y="5575020"/>
            <a:ext cx="801193" cy="1118755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id="{F227DE31-B091-4932-8906-F222579DC0A1}"/>
              </a:ext>
            </a:extLst>
          </p:cNvPr>
          <p:cNvSpPr/>
          <p:nvPr/>
        </p:nvSpPr>
        <p:spPr>
          <a:xfrm>
            <a:off x="992777" y="1951933"/>
            <a:ext cx="11009542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th-TH" sz="1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defRPr/>
            </a:pP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เขตสุขภาพที่ 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มีจำนวนทารกเกิดมีชีพ จำนวน 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35,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342 ราย อัตราการตายทารกแรกเกิดเท่ากับ  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ต่อพันการเกิดมีชีพ สาเหตุการตายทารก ได้แก่ 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Birth asphyxia, PPHN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และทารกมีความพิการแต่กำเนิด (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Birth defect)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จำนวนเตียง 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NICU 7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เตียง 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เตียง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SNB 222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เตียง ยังมีทารกที่ต้องส่งต่อออกนอกเขต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คือทารกที่มีปัญหา </a:t>
            </a:r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complex heart Disease </a:t>
            </a:r>
            <a:endParaRPr lang="en-US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6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40943" y="2620666"/>
            <a:ext cx="801194" cy="6957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/Value chain</a:t>
            </a:r>
            <a:endParaRPr lang="th-TH" sz="1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839D2CE-D3D9-4EAE-AB86-6FD5B836EEAE}"/>
              </a:ext>
            </a:extLst>
          </p:cNvPr>
          <p:cNvSpPr/>
          <p:nvPr/>
        </p:nvSpPr>
        <p:spPr>
          <a:xfrm>
            <a:off x="68041" y="1262044"/>
            <a:ext cx="774096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2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532" y="1562985"/>
            <a:ext cx="478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200" dirty="0"/>
              <a:t>ตัวชี้วัด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1899" y="1350337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200" dirty="0"/>
              <a:t>เป้าหมาย</a:t>
            </a:r>
            <a:r>
              <a:rPr lang="en-US" sz="1200" dirty="0"/>
              <a:t>/</a:t>
            </a:r>
            <a:endParaRPr lang="th-TH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5DBACA-A9ED-4B06-A8CB-1840A9875633}"/>
              </a:ext>
            </a:extLst>
          </p:cNvPr>
          <p:cNvSpPr/>
          <p:nvPr/>
        </p:nvSpPr>
        <p:spPr>
          <a:xfrm>
            <a:off x="0" y="136671"/>
            <a:ext cx="42351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หน่วยงานหลัก</a:t>
            </a:r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โรงพยาบาลสกลนคร</a:t>
            </a:r>
          </a:p>
          <a:p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r>
              <a:rPr lang="th-TH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โรงพยาบาลจังหวัดและสำนักงานสาธารณสุขจังหวัดทุกแห่งในเขตสุขภาพที่ </a:t>
            </a:r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endParaRPr lang="th-TH" sz="2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6E0B378-C66E-41CE-9E88-6F42AC1C2EF4}"/>
              </a:ext>
            </a:extLst>
          </p:cNvPr>
          <p:cNvSpPr/>
          <p:nvPr/>
        </p:nvSpPr>
        <p:spPr>
          <a:xfrm>
            <a:off x="40943" y="4793902"/>
            <a:ext cx="801194" cy="699229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ผู้รับ</a:t>
            </a:r>
          </a:p>
          <a:p>
            <a:pPr algn="ctr"/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ผิดชอบ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AF231587-CE13-443E-8079-4ED72C7037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426563"/>
              </p:ext>
            </p:extLst>
          </p:nvPr>
        </p:nvGraphicFramePr>
        <p:xfrm>
          <a:off x="938545" y="4793902"/>
          <a:ext cx="11063775" cy="699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7925">
                  <a:extLst>
                    <a:ext uri="{9D8B030D-6E8A-4147-A177-3AD203B41FA5}">
                      <a16:colId xmlns:a16="http://schemas.microsoft.com/office/drawing/2014/main" val="1150039330"/>
                    </a:ext>
                  </a:extLst>
                </a:gridCol>
                <a:gridCol w="3687925">
                  <a:extLst>
                    <a:ext uri="{9D8B030D-6E8A-4147-A177-3AD203B41FA5}">
                      <a16:colId xmlns:a16="http://schemas.microsoft.com/office/drawing/2014/main" val="35520750"/>
                    </a:ext>
                  </a:extLst>
                </a:gridCol>
                <a:gridCol w="3687925">
                  <a:extLst>
                    <a:ext uri="{9D8B030D-6E8A-4147-A177-3AD203B41FA5}">
                      <a16:colId xmlns:a16="http://schemas.microsoft.com/office/drawing/2014/main" val="905450934"/>
                    </a:ext>
                  </a:extLst>
                </a:gridCol>
              </a:tblGrid>
              <a:tr h="699229">
                <a:tc>
                  <a:txBody>
                    <a:bodyPr/>
                    <a:lstStyle/>
                    <a:p>
                      <a:pPr algn="ctr"/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คณะทำงานพัฒนาระบบบริการสุขภาพสาขาทารกแรกเกิด </a:t>
                      </a:r>
                    </a:p>
                    <a:p>
                      <a:pPr algn="ctr"/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เขตสุขภาพที่</a:t>
                      </a:r>
                      <a:r>
                        <a:rPr lang="th-TH" sz="1400" b="1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8</a:t>
                      </a:r>
                      <a:endParaRPr lang="th-TH" sz="1400" b="1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คณะทำงานพัฒนาระบบบริการสุขภาพสาขาทารกแรกเกิด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เขตสุขภาพที่</a:t>
                      </a:r>
                      <a:r>
                        <a:rPr lang="th-TH" sz="1400" b="1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8</a:t>
                      </a:r>
                      <a:endParaRPr lang="th-TH" sz="1400" b="1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คณะทำงานพัฒนาระบบบริการสุขภาพสาขาทารกแรกเกิด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1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เขตสุขภาพที่</a:t>
                      </a:r>
                      <a:r>
                        <a:rPr lang="th-TH" sz="1400" b="1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8</a:t>
                      </a:r>
                      <a:endParaRPr lang="th-TH" sz="1400" b="1" dirty="0">
                        <a:solidFill>
                          <a:schemeClr val="tx1"/>
                        </a:solidFill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6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416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441</Words>
  <Application>Microsoft Office PowerPoint</Application>
  <PresentationFormat>แบบจอกว้าง</PresentationFormat>
  <Paragraphs>46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TH Sarabun New</vt:lpstr>
      <vt:lpstr>TH SarabunPSK</vt:lpstr>
      <vt:lpstr>Office Theme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BD-Dell</cp:lastModifiedBy>
  <cp:revision>50</cp:revision>
  <cp:lastPrinted>2018-08-24T02:53:42Z</cp:lastPrinted>
  <dcterms:created xsi:type="dcterms:W3CDTF">2017-07-22T13:07:21Z</dcterms:created>
  <dcterms:modified xsi:type="dcterms:W3CDTF">2023-12-14T02:32:56Z</dcterms:modified>
</cp:coreProperties>
</file>